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Robotics and Automation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Transport Forum</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global Robotaxi market is burgeoning, driven by increased investment in autonomous technologies, supportive government regulations, and rising tech-savvy population. Influential players such as Tesla, Waymo, and Uber are making strides in autonomous driving and AI technologies to bolster their services. Trends shaping the market include enhanced focus on shared mobility and sustainability, which could boost the adoption of Robotaxis. Furthermore, advancements in LiDAR and sensor technologies are likely to enhance the operational efficiency of Robotaxis. However, concerns about job losses and cybersecurity threats pose challenges. The future of the industry appears promising with increasing collaborations and R&amp;D in autonomous vehicles.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robo-taxi market ease of operation is primarily driven by rapid technological advancements and innovation. Autonomous vehicles equipped with advanced features like self-navigation systems, machine learning techniques, high-resolution digital maps, and advanced camera technology are the major market enablers. To stay competitive, companies are investing heavily in R&amp;D to develop and deploy highly autonomous vehicles for public transportation. As a result, these technological breakthroughs are creating significant market opportunities and driving the global robo-taxi market.
Supportive Government Initiatives: One of the key enablers for the growth of the global robo-taxi market is the supportive regulations and initiatives by governments worldwide. To reduce traffic congestion, pollution levels, and accidents, governments are promoting the adoption of autonomous vehicles by providing incentives and funding to manufacturers and consumers. Additionally, authorities are focusing on infrastructure development, which includes the use of 5G and other high-speed network systems, to ensure the efficient functioning of autonomous vehicles. These initiatives are fostering the development and adoption of robo-taxis, steering the global robo-taxi market.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Robotaxi market is particularly driven by the advancements in technology and automation in the automotive industry. Autonomous vehicles, which claim to be safer, more efficient, and less expensive than traditional vehicles, are gaining momentum, underpinned by the enhanced sensor technologies, improved computing capacities, and better connectivity solutions. Recently, Waymo and Cruise, tech units of Google parent Alphabet and General Motors respectively, have led the pack in the autonomous vehicle sector, which demonstrates how significant tech giants' impact is on the robotaxi domain.
Increased government support and relaxed regulations for automated vehicles also have a crucial role in the ongoing technological revolution in the automotive industry. Governments worldwide are introducing numerous policies and regulatory amendments to encourage the development and deployment of self-driving vehicles. For instance, in October 2020, California's Department of Motor Vehicles granted Cruise permission to test autonomous vehicles without a safety driver on board, reflecting growing governmental support and confidence in the futuristic technology.
Moreover, the rise in AI (Artificial Intelligence) and machine learning capabilities are pushing the boundaries of what's possible in this realm. This involves complex algorithms that enable the vehicle to learn from its environment and make real time decisions, similar to a human driver. Nvidia's Drive PX Pegasus AI computer platform, for instance, is designed to handle Level 5 autonomous driving — this is the kind of technology that holds promise for the robotaxi market. Further developments in these technologies will continue to drive the industry on a global scale, promising a future where transportation is increasingly efficient, affordable, and accessible to 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Technological Advancements and Automation in the Automotive Industry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Integrating autonomous technology into taxis and making them ready for the mass market is an expensive and complex process. For instance, each robotaxi vehicle needs an array of advanced sensors, high-end computing hardware, and software systems for navigation and obstacle detection. These components can significantly increase a vehicle's production cost. Furthermore, fleet operators have to invest in training and maintenance personnel, infrastructure for their fleets, and sophisticated software maintenance systems. These requirements make robotaxis far more expensive than conventional taxis and limit their adoption rate.
Doubts about the safety and reliability of autonomous vehicles also constitute a major hurdle for the robotaxi market. There have been numerous instances where self-driven vehicles were involved in accidents, leading to skepticism among potential riders and regulators. For instance, Uber's self-driving test vehicle hit and killed a pedestrian in Arizona, U.S.A. in 2018. Similarly, Tesla’s Autopilot system has been linked to several fatal accidents, raising questions about the readiness of autonomous vehicles for real-world deployment. As long as these safety concerns persist, mass adoption of robotaxis would be a challenge.
Regulatory and legal constraints also play a significant role in defining the future of robotaxis. Autonomous vehicles are believed to radically alter the way humans commute, prompting regulators and lawmakers worldwide to develop legal frameworks for them. However, setting these legal grounds is a time-consuming process and filled with complexities due to the lack of precursors and historical experiences. For instance, deciding the liability in case of an accident is a complex issue. Moreover, laws pertaining to self-driving vehicles are not uniform across different countries, adding another layer of complexity and hindering the adoption and deployment of robotaxis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High Costs of Implementation and Technological Challenges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8.1.1. LiDAR Sensors</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r h="349623">
                <a:tc>
                  <a:txBody>
                    <a:bodyPr/>
                    <a:lstStyle/>
                    <a:p>
                      <a:pPr>
                        <a:defRPr sz="1100" b="0">
                          <a:solidFill>
                            <a:srgbClr val="000000"/>
                          </a:solidFill>
                          <a:latin typeface="Pooppins"/>
                        </a:defRPr>
                      </a:pPr>
                      <a:r>
                        <a:t>                    8.1.2. Cameras</a:t>
                      </a:r>
                    </a:p>
                  </a:txBody>
                  <a:tcPr>
                    <a:noFill/>
                    <a:lnL>
                      <a:noFill/>
                    </a:lnL>
                    <a:lnR>
                      <a:noFill/>
                    </a:lnR>
                    <a:lnT>
                      <a:noFill/>
                    </a:lnT>
                    <a:lnB>
                      <a:noFill/>
                    </a:lnB>
                  </a:tcPr>
                </a:tc>
                <a:tc>
                  <a:txBody>
                    <a:bodyPr/>
                    <a:lstStyle/>
                    <a:p>
                      <a:pPr>
                        <a:defRPr sz="1100" b="0">
                          <a:solidFill>
                            <a:srgbClr val="000000"/>
                          </a:solidFill>
                          <a:latin typeface="Pooppins"/>
                        </a:defRPr>
                      </a:pPr>
                      <a:r>
                        <a:t>                    11.2.2. Germany</a:t>
                      </a:r>
                    </a:p>
                  </a:txBody>
                  <a:tcPr>
                    <a:noFill/>
                    <a:lnL>
                      <a:noFill/>
                    </a:lnL>
                    <a:lnR>
                      <a:noFill/>
                    </a:lnR>
                    <a:lnT>
                      <a:noFill/>
                    </a:lnT>
                    <a:lnB>
                      <a:noFill/>
                    </a:lnB>
                  </a:tcPr>
                </a:tc>
              </a:tr>
              <a:tr h="349623">
                <a:tc>
                  <a:txBody>
                    <a:bodyPr/>
                    <a:lstStyle/>
                    <a:p>
                      <a:pPr>
                        <a:defRPr sz="1100" b="0">
                          <a:solidFill>
                            <a:srgbClr val="000000"/>
                          </a:solidFill>
                          <a:latin typeface="Pooppins"/>
                        </a:defRPr>
                      </a:pPr>
                      <a:r>
                        <a:t>                    8.1.3. Radars</a:t>
                      </a:r>
                    </a:p>
                  </a:txBody>
                  <a:tcPr>
                    <a:noFill/>
                    <a:lnL>
                      <a:noFill/>
                    </a:lnL>
                    <a:lnR>
                      <a:noFill/>
                    </a:lnR>
                    <a:lnT>
                      <a:noFill/>
                    </a:lnT>
                    <a:lnB>
                      <a:noFill/>
                    </a:lnB>
                  </a:tcPr>
                </a:tc>
                <a:tc>
                  <a:txBody>
                    <a:bodyPr/>
                    <a:lstStyle/>
                    <a:p>
                      <a:pPr>
                        <a:defRPr sz="1100" b="0">
                          <a:solidFill>
                            <a:srgbClr val="000000"/>
                          </a:solidFill>
                          <a:latin typeface="Pooppins"/>
                        </a:defRPr>
                      </a:pPr>
                      <a:r>
                        <a:t>                    11.2.3. Spain</a:t>
                      </a:r>
                    </a:p>
                  </a:txBody>
                  <a:tcPr>
                    <a:noFill/>
                    <a:lnL>
                      <a:noFill/>
                    </a:lnL>
                    <a:lnR>
                      <a:noFill/>
                    </a:lnR>
                    <a:lnT>
                      <a:noFill/>
                    </a:lnT>
                    <a:lnB>
                      <a:noFill/>
                    </a:lnB>
                  </a:tcPr>
                </a:tc>
              </a:tr>
              <a:tr h="349632">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c>
                  <a:txBody>
                    <a:bodyPr/>
                    <a:lstStyle/>
                    <a:p>
                      <a:pPr>
                        <a:defRPr sz="1100" b="0">
                          <a:solidFill>
                            <a:srgbClr val="000000"/>
                          </a:solidFill>
                          <a:latin typeface="Pooppins"/>
                        </a:defRPr>
                      </a:pPr>
                      <a:r>
                        <a:t>                    11.2.4. France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r>
              <a:tr h="349623">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Google LLC</a:t>
                      </a:r>
                    </a:p>
                  </a:txBody>
                  <a:tcPr>
                    <a:noFill/>
                    <a:lnL>
                      <a:noFill/>
                    </a:lnL>
                    <a:lnR>
                      <a:noFill/>
                    </a:lnR>
                    <a:lnT>
                      <a:noFill/>
                    </a:lnT>
                    <a:lnB>
                      <a:noFill/>
                    </a:lnB>
                  </a:tcPr>
                </a:tc>
              </a:tr>
              <a:tr h="349623">
                <a:tc>
                  <a:txBody>
                    <a:bodyPr/>
                    <a:lstStyle/>
                    <a:p>
                      <a:pPr>
                        <a:defRPr sz="1100" b="0">
                          <a:solidFill>
                            <a:srgbClr val="000000"/>
                          </a:solidFill>
                          <a:latin typeface="Pooppins"/>
                        </a:defRPr>
                      </a:pPr>
                      <a:r>
                        <a:t>                    11.5.2. South Africa</a:t>
                      </a:r>
                    </a:p>
                  </a:txBody>
                  <a:tcPr>
                    <a:noFill/>
                    <a:lnL>
                      <a:noFill/>
                    </a:lnL>
                    <a:lnR>
                      <a:noFill/>
                    </a:lnR>
                    <a:lnT>
                      <a:noFill/>
                    </a:lnT>
                    <a:lnB>
                      <a:noFill/>
                    </a:lnB>
                  </a:tcPr>
                </a:tc>
                <a:tc>
                  <a:txBody>
                    <a:bodyPr/>
                    <a:lstStyle/>
                    <a:p>
                      <a:pPr>
                        <a:defRPr sz="1100" b="0">
                          <a:solidFill>
                            <a:srgbClr val="000000"/>
                          </a:solidFill>
                          <a:latin typeface="Pooppins"/>
                        </a:defRPr>
                      </a:pPr>
                      <a:r>
                        <a:t>          13.4. Amazon.com Inc.</a:t>
                      </a:r>
                    </a:p>
                  </a:txBody>
                  <a:tcPr>
                    <a:noFill/>
                    <a:lnL>
                      <a:noFill/>
                    </a:lnL>
                    <a:lnR>
                      <a:noFill/>
                    </a:lnR>
                    <a:lnT>
                      <a:noFill/>
                    </a:lnT>
                    <a:lnB>
                      <a:noFill/>
                    </a:lnB>
                  </a:tcPr>
                </a:tc>
              </a:tr>
              <a:tr h="349623">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c>
                  <a:txBody>
                    <a:bodyPr/>
                    <a:lstStyle/>
                    <a:p>
                      <a:pPr>
                        <a:defRPr sz="1100" b="0">
                          <a:solidFill>
                            <a:srgbClr val="000000"/>
                          </a:solidFill>
                          <a:latin typeface="Pooppins"/>
                        </a:defRPr>
                      </a:pPr>
                      <a:r>
                        <a:t>          13.5. Tesla Inc.</a:t>
                      </a:r>
                    </a:p>
                  </a:txBody>
                  <a:tcPr>
                    <a:noFill/>
                    <a:lnL>
                      <a:noFill/>
                    </a:lnL>
                    <a:lnR>
                      <a:noFill/>
                    </a:lnR>
                    <a:lnT>
                      <a:noFill/>
                    </a:lnT>
                    <a:lnB>
                      <a:noFill/>
                    </a:lnB>
                  </a:tcPr>
                </a:tc>
              </a:tr>
              <a:tr h="349632">
                <a:tc>
                  <a:txBody>
                    <a:bodyPr/>
                    <a:lstStyle/>
                    <a:p>
                      <a:pPr>
                        <a:defRPr sz="1100" b="1">
                          <a:solidFill>
                            <a:srgbClr val="7030A0"/>
                          </a:solidFill>
                          <a:latin typeface="Pooppins"/>
                        </a:defRPr>
                      </a:pPr>
                      <a:r>
                        <a:t>12. Competitive Dashboard</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13926</TotalTime>
  <Words>2427</Words>
  <Application>Microsoft Office PowerPoint</Application>
  <PresentationFormat>Widescreen</PresentationFormat>
  <Paragraphs>497</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105</cp:revision>
  <dcterms:created xsi:type="dcterms:W3CDTF">2024-08-12T13:13:25Z</dcterms:created>
  <dcterms:modified xsi:type="dcterms:W3CDTF">2025-09-16T10:26:13Z</dcterms:modified>
</cp:coreProperties>
</file>